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5ADB759-3F38-49B1-8FAF-31025F25707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eidl" initials="ML" lastIdx="5" clrIdx="0">
    <p:extLst>
      <p:ext uri="{19B8F6BF-5375-455C-9EA6-DF929625EA0E}">
        <p15:presenceInfo xmlns:p15="http://schemas.microsoft.com/office/powerpoint/2012/main" userId="6cbeacac05895d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565" autoAdjust="0"/>
  </p:normalViewPr>
  <p:slideViewPr>
    <p:cSldViewPr snapToGrid="0">
      <p:cViewPr varScale="1">
        <p:scale>
          <a:sx n="84" d="100"/>
          <a:sy n="84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4A7BA-F6E9-445D-BF6A-1D4159EA7733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0F6B-D44D-4501-B567-8FDCCA04EB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11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F6B-D44D-4501-B567-8FDCCA04EB5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84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F6B-D44D-4501-B567-8FDCCA04EB5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78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F6B-D44D-4501-B567-8FDCCA04EB5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554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0F6B-D44D-4501-B567-8FDCCA04EB5B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173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8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806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395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892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8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6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87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066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30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546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496050-CC57-4BAE-887B-66F7BD251D4B}" type="datetimeFigureOut">
              <a:rPr lang="de-AT" smtClean="0"/>
              <a:t>31.01.2021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58BEC9-4D2C-4CF2-961A-FF20B8C29052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5400" dirty="0" smtClean="0"/>
              <a:t>The 1/e-</a:t>
            </a:r>
            <a:r>
              <a:rPr lang="de-AT" sz="5400" dirty="0" err="1" smtClean="0"/>
              <a:t>strategy</a:t>
            </a:r>
            <a:r>
              <a:rPr lang="de-AT" sz="5400" dirty="0" smtClean="0"/>
              <a:t> </a:t>
            </a:r>
            <a:r>
              <a:rPr lang="de-AT" sz="5400" dirty="0" err="1" smtClean="0"/>
              <a:t>is</a:t>
            </a:r>
            <a:r>
              <a:rPr lang="de-AT" sz="5400" dirty="0" smtClean="0"/>
              <a:t> </a:t>
            </a:r>
            <a:r>
              <a:rPr lang="de-AT" sz="5400" dirty="0" err="1" smtClean="0"/>
              <a:t>the</a:t>
            </a:r>
            <a:r>
              <a:rPr lang="de-AT" sz="5400" dirty="0" smtClean="0"/>
              <a:t> </a:t>
            </a:r>
            <a:r>
              <a:rPr lang="de-AT" sz="5400" dirty="0" err="1" smtClean="0"/>
              <a:t>unique</a:t>
            </a:r>
            <a:r>
              <a:rPr lang="de-AT" sz="5400" dirty="0" smtClean="0"/>
              <a:t> optimal </a:t>
            </a:r>
            <a:r>
              <a:rPr lang="de-AT" sz="5400" dirty="0" err="1" smtClean="0"/>
              <a:t>strategy</a:t>
            </a:r>
            <a:r>
              <a:rPr lang="de-AT" sz="5400" dirty="0" smtClean="0"/>
              <a:t> </a:t>
            </a:r>
            <a:r>
              <a:rPr lang="de-AT" sz="5400" dirty="0" err="1" smtClean="0"/>
              <a:t>for</a:t>
            </a:r>
            <a:r>
              <a:rPr lang="de-AT" sz="5400" dirty="0" smtClean="0"/>
              <a:t> </a:t>
            </a:r>
            <a:r>
              <a:rPr lang="de-AT" sz="5400" dirty="0" err="1" smtClean="0"/>
              <a:t>the</a:t>
            </a:r>
            <a:r>
              <a:rPr lang="de-AT" sz="5400" dirty="0" smtClean="0"/>
              <a:t> best-</a:t>
            </a:r>
            <a:r>
              <a:rPr lang="de-AT" sz="5400" dirty="0" err="1" smtClean="0"/>
              <a:t>choice</a:t>
            </a:r>
            <a:r>
              <a:rPr lang="de-AT" sz="5400" dirty="0" smtClean="0"/>
              <a:t> problem</a:t>
            </a:r>
            <a:r>
              <a:rPr lang="de-AT" sz="5400" dirty="0"/>
              <a:t> </a:t>
            </a:r>
            <a:r>
              <a:rPr lang="de-AT" sz="5400" dirty="0" err="1" smtClean="0"/>
              <a:t>under</a:t>
            </a:r>
            <a:r>
              <a:rPr lang="de-AT" sz="5400" dirty="0" smtClean="0"/>
              <a:t> </a:t>
            </a:r>
            <a:r>
              <a:rPr lang="de-AT" sz="5400" dirty="0" err="1" smtClean="0"/>
              <a:t>no</a:t>
            </a:r>
            <a:r>
              <a:rPr lang="de-AT" sz="5400" dirty="0" smtClean="0"/>
              <a:t> information.</a:t>
            </a:r>
            <a:endParaRPr lang="de-AT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Seminarvortrag Von Michael </a:t>
            </a:r>
            <a:r>
              <a:rPr lang="de-AT" dirty="0" err="1" smtClean="0"/>
              <a:t>leidl</a:t>
            </a:r>
            <a:endParaRPr lang="de-AT" dirty="0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7370064" y="2203704"/>
            <a:ext cx="1892808" cy="649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 flipV="1">
            <a:off x="5686425" y="1698879"/>
            <a:ext cx="516255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6189345" y="1698879"/>
            <a:ext cx="507492" cy="716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5793105" y="2074545"/>
            <a:ext cx="765810" cy="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747004" y="1355610"/>
            <a:ext cx="30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spc="-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1368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4744" cy="1450757"/>
          </a:xfrm>
        </p:spPr>
        <p:txBody>
          <a:bodyPr/>
          <a:lstStyle/>
          <a:p>
            <a:r>
              <a:rPr lang="de-AT" dirty="0" smtClean="0"/>
              <a:t>Zeitstetiges Modell(</a:t>
            </a:r>
            <a:r>
              <a:rPr lang="de-AT" dirty="0" err="1" smtClean="0"/>
              <a:t>unified</a:t>
            </a:r>
            <a:r>
              <a:rPr lang="de-AT" dirty="0" smtClean="0"/>
              <a:t> approach,1984)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AT" b="0" dirty="0" smtClean="0"/>
                  <a:t>Seien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A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dirty="0" smtClean="0">
                    <a:latin typeface="Cambria Math" panose="02040503050406030204" pitchFamily="18" charset="0"/>
                  </a:rPr>
                  <a:t>,</a:t>
                </a:r>
                <a:r>
                  <a:rPr lang="de-AT" b="0" i="1" dirty="0" smtClean="0">
                    <a:latin typeface="Cambria Math" panose="02040503050406030204" pitchFamily="18" charset="0"/>
                  </a:rPr>
                  <a:t>  </a:t>
                </a:r>
                <a:r>
                  <a:rPr lang="de-AT" b="0" dirty="0" err="1" smtClean="0">
                    <a:latin typeface="Cambria Math" panose="02040503050406030204" pitchFamily="18" charset="0"/>
                  </a:rPr>
                  <a:t>i.i.d</a:t>
                </a:r>
                <a:r>
                  <a:rPr lang="de-AT" b="0" dirty="0" smtClean="0">
                    <a:latin typeface="Cambria Math" panose="02040503050406030204" pitchFamily="18" charset="0"/>
                  </a:rPr>
                  <a:t> Zeitpunkte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AT" b="0" dirty="0" smtClean="0">
                    <a:latin typeface="Cambria Math" panose="02040503050406030204" pitchFamily="18" charset="0"/>
                  </a:rPr>
                  <a:t>(ZV) in [0,T] mit einer stetigen Verteilungsfunktion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de-AT" b="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de-AT" dirty="0" smtClean="0">
                    <a:latin typeface="Cambria Math" panose="02040503050406030204" pitchFamily="18" charset="0"/>
                  </a:rPr>
                  <a:t>Die Zeitpunkte tragen eine Ordnung, von Bester zu Schlechtester, alle Ordnungsreihenfolgen sind gleich wahrscheinlich. Man beobachtet nun vom Zeitpunkt Null an die relativen Ränge.</a:t>
                </a:r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970" r="-15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4"/>
          <p:cNvCxnSpPr/>
          <p:nvPr/>
        </p:nvCxnSpPr>
        <p:spPr>
          <a:xfrm>
            <a:off x="2194560" y="5496560"/>
            <a:ext cx="80873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178808" y="4645152"/>
            <a:ext cx="0" cy="851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8021320" y="4010953"/>
            <a:ext cx="5588" cy="148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024122" y="5466080"/>
            <a:ext cx="21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0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7872222" y="5466080"/>
            <a:ext cx="21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T</a:t>
            </a:r>
            <a:endParaRPr lang="de-AT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175494" y="5483252"/>
            <a:ext cx="21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</a:t>
            </a:r>
            <a:endParaRPr lang="de-AT" dirty="0"/>
          </a:p>
        </p:txBody>
      </p:sp>
      <p:sp>
        <p:nvSpPr>
          <p:cNvPr id="12" name="Ellipse 11"/>
          <p:cNvSpPr/>
          <p:nvPr/>
        </p:nvSpPr>
        <p:spPr>
          <a:xfrm>
            <a:off x="4556760" y="5176336"/>
            <a:ext cx="114300" cy="1219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178808" y="3261360"/>
            <a:ext cx="0" cy="2235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181090" y="3796454"/>
            <a:ext cx="114300" cy="1219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Ellipse 15"/>
          <p:cNvSpPr/>
          <p:nvPr/>
        </p:nvSpPr>
        <p:spPr>
          <a:xfrm>
            <a:off x="7260337" y="4145280"/>
            <a:ext cx="114300" cy="1219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5548884" y="4759960"/>
            <a:ext cx="114300" cy="1219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4324734" y="4378960"/>
            <a:ext cx="114300" cy="1219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4203954" y="4040108"/>
            <a:ext cx="5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1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6152769" y="3525335"/>
            <a:ext cx="5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2</a:t>
            </a:r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7103745" y="3826287"/>
            <a:ext cx="5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3</a:t>
            </a:r>
            <a:endParaRPr lang="de-AT" dirty="0"/>
          </a:p>
        </p:txBody>
      </p:sp>
      <p:sp>
        <p:nvSpPr>
          <p:cNvPr id="22" name="Textfeld 21"/>
          <p:cNvSpPr txBox="1"/>
          <p:nvPr/>
        </p:nvSpPr>
        <p:spPr>
          <a:xfrm>
            <a:off x="5396357" y="4400789"/>
            <a:ext cx="5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4</a:t>
            </a:r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4439034" y="4839454"/>
            <a:ext cx="5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5</a:t>
            </a:r>
            <a:endParaRPr lang="de-AT" dirty="0"/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5900928" y="4040108"/>
            <a:ext cx="3493" cy="1456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4680485" y="4999086"/>
            <a:ext cx="1234444" cy="47641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>
            <a:off x="4168300" y="4663583"/>
            <a:ext cx="1718561" cy="68096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5313088" y="5295177"/>
            <a:ext cx="589673" cy="20592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H="1">
            <a:off x="4184113" y="4373610"/>
            <a:ext cx="1718561" cy="68096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H="1">
            <a:off x="4184112" y="4087390"/>
            <a:ext cx="1718561" cy="68096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H="1">
            <a:off x="4168301" y="4142762"/>
            <a:ext cx="749331" cy="31002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5082364" y="5459448"/>
                <a:ext cx="1608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64" y="5459448"/>
                <a:ext cx="160899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548395" y="5850950"/>
                <a:ext cx="4876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395" y="5850950"/>
                <a:ext cx="487600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/>
              <p:cNvSpPr txBox="1"/>
              <p:nvPr/>
            </p:nvSpPr>
            <p:spPr>
              <a:xfrm>
                <a:off x="591234" y="4114478"/>
                <a:ext cx="4876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 smtClean="0"/>
                  <a:t>R5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4&lt;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AT" dirty="0"/>
              </a:p>
            </p:txBody>
          </p:sp>
        </mc:Choice>
        <mc:Fallback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4" y="4114478"/>
                <a:ext cx="48760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25" t="-9836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Zeitstetiges Modell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ist stetige Verteilungsfunktion der ZV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m:rPr>
                        <m:nor/>
                      </m:rPr>
                      <a:rPr lang="de-AT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de-AT" dirty="0"/>
                      <m:t>⇒</m:t>
                    </m:r>
                    <m:r>
                      <m:rPr>
                        <m:nor/>
                      </m:rPr>
                      <a:rPr lang="de-AT" b="0" i="0" dirty="0" smtClean="0"/>
                      <m:t>  </m:t>
                    </m:r>
                    <m:r>
                      <m:rPr>
                        <m:nor/>
                      </m:rPr>
                      <a:rPr lang="de-AT" b="0" i="0" dirty="0" smtClean="0"/>
                      <m:t>F</m:t>
                    </m:r>
                    <m:r>
                      <m:rPr>
                        <m:nor/>
                      </m:rPr>
                      <a:rPr lang="de-AT" b="0" i="0" dirty="0" smtClean="0"/>
                      <m:t>(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 smtClean="0"/>
                  <a:t> sind unabhängige, </a:t>
                </a:r>
                <a14:m>
                  <m:oMath xmlns:m="http://schemas.openxmlformats.org/officeDocument/2006/math">
                    <m:r>
                      <a:rPr lang="de-AT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de-AT" dirty="0" smtClean="0"/>
                  <a:t>-verteilte ZV.</a:t>
                </a:r>
              </a:p>
              <a:p>
                <a:r>
                  <a:rPr lang="de-AT" dirty="0" smtClean="0"/>
                  <a:t>Da F stetig und monoton steigend ist, bleibt </a:t>
                </a:r>
                <a:r>
                  <a:rPr lang="de-AT" dirty="0" err="1" smtClean="0"/>
                  <a:t>f.s</a:t>
                </a:r>
                <a:r>
                  <a:rPr lang="de-AT" dirty="0" smtClean="0"/>
                  <a:t>. die Ankunftsreihenfolge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dirty="0" smtClean="0"/>
                  <a:t> unter F erhalten und daher auch die relativen Ränge.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Reduktion des Problems auf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de-AT" dirty="0"/>
                  <a:t>-verteilte ZV</a:t>
                </a:r>
                <a:r>
                  <a:rPr lang="de-AT" dirty="0" smtClean="0"/>
                  <a:t>.</a:t>
                </a:r>
                <a:endParaRPr lang="de-AT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Ziel ist es wieder, beim besten „Zeitpunkt“ zu stoppen.</a:t>
                </a:r>
              </a:p>
              <a:p>
                <a:pPr marL="0" indent="0">
                  <a:buNone/>
                </a:pPr>
                <a:r>
                  <a:rPr lang="de-AT" dirty="0" smtClean="0"/>
                  <a:t>Relative Rang zum Stoppzeitpunkt(sofern dieser gewählt wird) muss 1 sein.</a:t>
                </a:r>
              </a:p>
              <a:p>
                <a:pPr marL="0" indent="0">
                  <a:buNone/>
                </a:pPr>
                <a:r>
                  <a:rPr lang="de-AT" dirty="0" smtClean="0"/>
                  <a:t>Nichtstoppen gilt als Misserfolg.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970" r="-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Zeitstetiges 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908792" cy="44910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AT" dirty="0" smtClean="0"/>
                  <a:t> </a:t>
                </a:r>
              </a:p>
              <a:p>
                <a:r>
                  <a:rPr lang="de-AT" dirty="0" smtClean="0"/>
                  <a:t>Im Intervall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0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de-AT" b="0" dirty="0" smtClean="0"/>
                  <a:t> liegen im Schnitt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AT" b="0" dirty="0" smtClean="0"/>
                  <a:t> </a:t>
                </a:r>
                <a:r>
                  <a:rPr lang="de-AT" b="0" dirty="0" err="1" smtClean="0"/>
                  <a:t>i.i.d</a:t>
                </a:r>
                <a:r>
                  <a:rPr lang="de-AT" b="0" dirty="0" smtClean="0"/>
                  <a:t>.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</m:oMath>
                </a14:m>
                <a:r>
                  <a:rPr lang="de-AT" b="0" dirty="0" smtClean="0"/>
                  <a:t>-ZV.    </a:t>
                </a:r>
              </a:p>
              <a:p>
                <a:r>
                  <a:rPr lang="de-AT" b="0" dirty="0" smtClean="0"/>
                  <a:t>Hoffnung: bis zum Zeitpunkt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AT" b="0" dirty="0" smtClean="0"/>
                  <a:t> beobachten und ab dann ersten Rekord annehmen.</a:t>
                </a:r>
                <a:endParaRPr lang="de-AT" dirty="0"/>
              </a:p>
              <a:p>
                <a:r>
                  <a:rPr lang="de-AT" u="sng" dirty="0" smtClean="0"/>
                  <a:t>Definition x-Strategie</a:t>
                </a:r>
                <a:r>
                  <a:rPr lang="de-AT" dirty="0" smtClean="0"/>
                  <a:t>: 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de-AT" dirty="0" smtClean="0"/>
                  <a:t> fest, beobachte Zeitraum [0,x] und wähle ab dann ersten Rekord.</a:t>
                </a:r>
              </a:p>
              <a:p>
                <a:r>
                  <a:rPr lang="de-AT" dirty="0" smtClean="0"/>
                  <a:t>(1984)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𝐸𝑟𝑓𝑜𝑙𝑔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𝑑𝑒𝑟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𝑆𝑡𝑟𝑎𝑡𝑒𝑔𝑖𝑒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de-A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       </a:t>
                </a:r>
                <a:r>
                  <a:rPr lang="de-AT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𝑀𝑎𝑥𝑖𝑚𝑢𝑚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𝑣𝑜𝑛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b="0" dirty="0" smtClean="0"/>
                  <a:t>      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↘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 smtClean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i="1" smtClean="0">
                        <a:latin typeface="Cambria Math" panose="02040503050406030204" pitchFamily="18" charset="0"/>
                      </a:rPr>
                      <m:t>↗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AT" dirty="0" smtClean="0"/>
                  <a:t>     </a:t>
                </a:r>
              </a:p>
              <a:p>
                <a:pPr marL="0" indent="0">
                  <a:buNone/>
                </a:pPr>
                <a:r>
                  <a:rPr lang="de-AT" dirty="0" smtClean="0"/>
                  <a:t>    Maximum bei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AT" dirty="0" smtClean="0"/>
                  <a:t> mit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,          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𝑜𝑝𝑡𝑖𝑚𝑎𝑙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908792" cy="4491058"/>
              </a:xfrm>
              <a:blipFill rotWithShape="0">
                <a:blip r:embed="rId2"/>
                <a:stretch>
                  <a:fillRect l="-1397" t="-1764" b="-1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Zeitstetiges 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173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AT" dirty="0" smtClean="0"/>
                  <a:t>1/e-Gesetz(1984):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 Die 1/e-Strategie hat Erfolgswahrscheinlichkeit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AT" dirty="0" smtClean="0"/>
                  <a:t>, egal, wie die Verteilungsfunktion von N aussieht(</a:t>
                </a:r>
                <a:r>
                  <a:rPr lang="de-AT" dirty="0" err="1" smtClean="0"/>
                  <a:t>no</a:t>
                </a:r>
                <a:r>
                  <a:rPr lang="de-AT" dirty="0" smtClean="0"/>
                  <a:t> information </a:t>
                </a:r>
                <a:r>
                  <a:rPr lang="de-AT" dirty="0" err="1" smtClean="0"/>
                  <a:t>about</a:t>
                </a:r>
                <a:r>
                  <a:rPr lang="de-AT" dirty="0" smtClean="0"/>
                  <a:t> N).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Sie hat als einzige x-Strategie diese Eigenschaft.</a:t>
                </a:r>
              </a:p>
              <a:p>
                <a:pPr marL="0" indent="0">
                  <a:buNone/>
                </a:pPr>
                <a:r>
                  <a:rPr lang="de-AT" b="1" dirty="0" smtClean="0"/>
                  <a:t>Frage: </a:t>
                </a:r>
                <a:r>
                  <a:rPr lang="de-AT" dirty="0" smtClean="0"/>
                  <a:t>Ist die 1/e-Strategie vielleicht schon die bestmögliche, also optimale Strategie, wenn wir keine Informationen über N haben? Oder kann man eine bessere Strategie finden? Vielleicht ist der Beobachtungszeitraum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AT" dirty="0" smtClean="0"/>
                  <a:t> wobei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AT" dirty="0" smtClean="0"/>
                  <a:t> eine Zufallsvariable abhängig von der beobachteten Vergangenheit ist? </a:t>
                </a:r>
              </a:p>
              <a:p>
                <a:pPr marL="0" indent="0">
                  <a:buNone/>
                </a:pPr>
                <a:r>
                  <a:rPr lang="de-AT" dirty="0" smtClean="0"/>
                  <a:t>Ist die Frage überhaupt korrekt gestellt?</a:t>
                </a:r>
              </a:p>
              <a:p>
                <a:pPr marL="0" indent="0">
                  <a:buNone/>
                </a:pPr>
                <a:r>
                  <a:rPr lang="de-AT" dirty="0" smtClean="0"/>
                  <a:t>36 Jahre später…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17322"/>
              </a:xfrm>
              <a:blipFill rotWithShape="0">
                <a:blip r:embed="rId2"/>
                <a:stretch>
                  <a:fillRect l="-1515" t="-1554" r="-7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 flipV="1">
            <a:off x="1097280" y="5239512"/>
            <a:ext cx="228600" cy="30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97280" y="5390388"/>
            <a:ext cx="45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37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813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658368"/>
            <a:ext cx="10058400" cy="1078992"/>
          </a:xfrm>
        </p:spPr>
        <p:txBody>
          <a:bodyPr/>
          <a:lstStyle/>
          <a:p>
            <a:r>
              <a:rPr lang="de-AT" dirty="0" smtClean="0"/>
              <a:t>Hauptsatz des Artikels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2800" dirty="0" smtClean="0"/>
                  <a:t>Die 1/e-Strategie ist  die einzige optimale Strategie des Problems der besten Wahl in stetiger Zeit unter der Bedingung, dass keine Information über N bekannt ist.</a:t>
                </a:r>
              </a:p>
              <a:p>
                <a:pPr marL="0" indent="0">
                  <a:buNone/>
                </a:pPr>
                <a:endParaRPr lang="de-AT" sz="1050" dirty="0"/>
              </a:p>
              <a:p>
                <a:pPr marL="0" indent="0">
                  <a:buNone/>
                </a:pPr>
                <a:r>
                  <a:rPr lang="de-AT" sz="1800" u="sng" dirty="0" smtClean="0"/>
                  <a:t>Bemerkungen:</a:t>
                </a:r>
              </a:p>
              <a:p>
                <a:r>
                  <a:rPr lang="de-AT" dirty="0" smtClean="0"/>
                  <a:t>In der Praxis ist N meist beschränkt (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 smtClean="0"/>
                  <a:t>, und tatsächlich ist dann bereits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de-AT" dirty="0" smtClean="0"/>
                  <a:t>-Strategie (marginal) besser.</a:t>
                </a:r>
              </a:p>
              <a:p>
                <a:r>
                  <a:rPr lang="de-AT" dirty="0" smtClean="0"/>
                  <a:t>Die 1/e-Strategie ist für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de-AT" dirty="0" smtClean="0"/>
                  <a:t>-verteilte ZV optimal. Für F-verteilte  ZV ist daher die 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AT" dirty="0" smtClean="0"/>
                  <a:t>-Strategie optimal mit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de-AT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∈(0,1):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AT" i="1" dirty="0" smtClean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82" t="-2576" r="-727" b="-8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>
          <a:xfrm flipV="1">
            <a:off x="5013960" y="1871857"/>
            <a:ext cx="865979" cy="350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4142740" y="1864360"/>
            <a:ext cx="166116" cy="2540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4308856" y="1864360"/>
            <a:ext cx="164084" cy="249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 flipV="1">
            <a:off x="4142740" y="1917700"/>
            <a:ext cx="330200" cy="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975100" y="1606881"/>
            <a:ext cx="103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nicht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818863" y="5343083"/>
            <a:ext cx="157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r</a:t>
            </a:r>
            <a:r>
              <a:rPr lang="de-AT" dirty="0" smtClean="0">
                <a:solidFill>
                  <a:srgbClr val="FF0000"/>
                </a:solidFill>
              </a:rPr>
              <a:t>echt gut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83048" y="4446607"/>
            <a:ext cx="157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r</a:t>
            </a:r>
            <a:r>
              <a:rPr lang="de-AT" dirty="0" smtClean="0">
                <a:solidFill>
                  <a:srgbClr val="FF0000"/>
                </a:solidFill>
              </a:rPr>
              <a:t>echt gut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5751365" y="4730613"/>
            <a:ext cx="675575" cy="276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V="1">
            <a:off x="2932294" y="5150725"/>
            <a:ext cx="675575" cy="276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Beweisidee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Zählprozess</a:t>
            </a:r>
            <a:r>
              <a:rPr lang="de-AT" dirty="0"/>
              <a:t>, </a:t>
            </a:r>
            <a:r>
              <a:rPr lang="de-AT" dirty="0" smtClean="0"/>
              <a:t>Rekordprozess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Proportionale Inkremente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Verallgemeinerte Variante der Odds-Strategie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977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Proportionale Inkremente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AT" u="sng" dirty="0" smtClean="0"/>
                  <a:t>Definition Zählprozess</a:t>
                </a:r>
                <a:r>
                  <a:rPr lang="de-AT" dirty="0" smtClean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̃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𝑒𝑖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ß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𝑙𝑝𝑟𝑜𝑧𝑒𝑠𝑠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de-AT" dirty="0" smtClean="0"/>
                  <a:t>⇔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𝐹𝑜𝑙𝑔𝑒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𝑍𝑉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+ . .. +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𝑚𝑖𝑡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}                  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𝑠𝑜𝑛𝑠𝑡</m:t>
                            </m:r>
                          </m:e>
                        </m:eqArr>
                      </m:e>
                    </m:d>
                  </m:oMath>
                </a14:m>
                <a:endParaRPr lang="de-AT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sortieren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de-AT" dirty="0" smtClean="0"/>
                  <a:t> entsprechen 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de-AT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b="1" dirty="0" smtClean="0"/>
                  <a:t>Zählprozess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de-AT" dirty="0" smtClean="0"/>
                  <a:t> </a:t>
                </a:r>
                <a:r>
                  <a:rPr lang="de-AT" dirty="0"/>
                  <a:t>auf [0,1</a:t>
                </a:r>
                <a:r>
                  <a:rPr lang="de-AT" dirty="0" smtClean="0"/>
                  <a:t>],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de-AT" dirty="0" smtClean="0"/>
                  <a:t> induziert,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de-AT" dirty="0" smtClean="0"/>
                  <a:t>  # Ankünfte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AT" dirty="0" smtClean="0"/>
                  <a:t> 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b="1" dirty="0" smtClean="0"/>
                  <a:t>Rekordprozess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de-AT" dirty="0" smtClean="0"/>
                  <a:t> auf [0,1] definiert durch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de-AT" dirty="0" smtClean="0"/>
                  <a:t>  # Rekorde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-725379"/>
            <a:ext cx="10058400" cy="1450757"/>
          </a:xfrm>
        </p:spPr>
        <p:txBody>
          <a:bodyPr/>
          <a:lstStyle/>
          <a:p>
            <a:r>
              <a:rPr lang="de-AT" dirty="0" smtClean="0"/>
              <a:t>Proportionale Inkremente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84048" y="2019470"/>
                <a:ext cx="10058400" cy="4023360"/>
              </a:xfrm>
            </p:spPr>
            <p:txBody>
              <a:bodyPr/>
              <a:lstStyle/>
              <a:p>
                <a:r>
                  <a:rPr lang="de-AT" dirty="0" smtClean="0"/>
                  <a:t>Bruss und </a:t>
                </a:r>
                <a:r>
                  <a:rPr lang="de-AT" dirty="0" err="1" smtClean="0"/>
                  <a:t>Yor</a:t>
                </a:r>
                <a:r>
                  <a:rPr lang="de-AT" dirty="0" smtClean="0"/>
                  <a:t>(2012):  </a:t>
                </a: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𝑚𝑖𝑡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AT" b="0" dirty="0" smtClean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Bezeichne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 smtClean="0"/>
                  <a:t> die erste Ankunftszeit.</a:t>
                </a:r>
                <a:endParaRPr lang="de-AT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dirty="0" smtClean="0"/>
                  <a:t>hat </a:t>
                </a:r>
                <a:r>
                  <a:rPr lang="de-AT" dirty="0" err="1" smtClean="0"/>
                  <a:t>abh</a:t>
                </a:r>
                <a:r>
                  <a:rPr lang="de-AT" dirty="0" err="1" smtClean="0"/>
                  <a:t>.</a:t>
                </a:r>
                <a:r>
                  <a:rPr lang="de-AT" dirty="0" smtClean="0"/>
                  <a:t> Inkremente auf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A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b="0" dirty="0" smtClean="0"/>
                  <a:t>ist Martingal auf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AT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b="0" dirty="0" smtClean="0"/>
                  <a:t> haben gleiches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AT" b="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" y="2019470"/>
                <a:ext cx="10058400" cy="4023360"/>
              </a:xfrm>
              <a:blipFill rotWithShape="0"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05" y="689512"/>
            <a:ext cx="7245096" cy="61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-725379"/>
            <a:ext cx="10058400" cy="1450757"/>
          </a:xfrm>
        </p:spPr>
        <p:txBody>
          <a:bodyPr/>
          <a:lstStyle/>
          <a:p>
            <a:r>
              <a:rPr lang="de-AT" dirty="0" smtClean="0"/>
              <a:t>Proportionale Inkremente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84048" y="2019470"/>
                <a:ext cx="10058400" cy="4023360"/>
              </a:xfrm>
            </p:spPr>
            <p:txBody>
              <a:bodyPr/>
              <a:lstStyle/>
              <a:p>
                <a:r>
                  <a:rPr lang="de-AT" dirty="0" smtClean="0"/>
                  <a:t>Bruss und </a:t>
                </a:r>
                <a:r>
                  <a:rPr lang="de-AT" dirty="0" err="1" smtClean="0"/>
                  <a:t>Yor</a:t>
                </a:r>
                <a:r>
                  <a:rPr lang="de-AT" dirty="0" smtClean="0"/>
                  <a:t>(2012):  </a:t>
                </a: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𝑚𝑖𝑡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AT" b="0" dirty="0" smtClean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Bezeichne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 smtClean="0"/>
                  <a:t> die erste Ankunftszeit.</a:t>
                </a:r>
                <a:endParaRPr lang="de-AT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AT" dirty="0" smtClean="0"/>
                  <a:t>hat </a:t>
                </a:r>
                <a:r>
                  <a:rPr lang="de-AT" dirty="0" err="1" smtClean="0"/>
                  <a:t>abh</a:t>
                </a:r>
                <a:r>
                  <a:rPr lang="de-AT" dirty="0" err="1" smtClean="0"/>
                  <a:t>.</a:t>
                </a:r>
                <a:r>
                  <a:rPr lang="de-AT" dirty="0" smtClean="0"/>
                  <a:t> Inkremente auf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de-A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b="0" dirty="0" smtClean="0"/>
                  <a:t>ist Martingal auf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de-AT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b="0" dirty="0" smtClean="0"/>
                  <a:t> haben gleiches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AT" b="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" y="2019470"/>
                <a:ext cx="10058400" cy="4023360"/>
              </a:xfrm>
              <a:blipFill rotWithShape="0"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002" y="576071"/>
            <a:ext cx="6985997" cy="6281929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H="1">
            <a:off x="6236208" y="2221992"/>
            <a:ext cx="5696712" cy="3648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>
            <a:off x="6126480" y="2221992"/>
            <a:ext cx="5806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 flipV="1">
            <a:off x="7001816" y="2207459"/>
            <a:ext cx="5474" cy="324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Zufälliges Maß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AT" u="sng" dirty="0" smtClean="0"/>
                  <a:t>Zufälliges Maß:</a:t>
                </a:r>
                <a:r>
                  <a:rPr lang="de-AT" dirty="0" smtClean="0"/>
                  <a:t> Zufallsvariable, deren Werte Maße sind.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AT">
                        <a:latin typeface="Cambria Math" panose="02040503050406030204" pitchFamily="18" charset="0"/>
                      </a:rPr>
                      <m:t>Ω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 smtClean="0"/>
                  <a:t> WK-Raum,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AT" dirty="0"/>
                      <m:t>ᴍ</m:t>
                    </m:r>
                  </m:oMath>
                </a14:m>
                <a:r>
                  <a:rPr lang="de-AT" dirty="0" smtClean="0"/>
                  <a:t>) </a:t>
                </a:r>
                <a:r>
                  <a:rPr lang="de-AT" dirty="0" err="1" smtClean="0"/>
                  <a:t>Maßraum</a:t>
                </a:r>
                <a:r>
                  <a:rPr lang="de-AT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de-AT" dirty="0" smtClean="0"/>
                  <a:t>Menge aller lokal endlichen Maße  auf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de-AT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AT" dirty="0"/>
                      <m:t>ᴍ</m:t>
                    </m:r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de-AT" dirty="0" smtClean="0"/>
                  <a:t> kleinste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AT" dirty="0" smtClean="0"/>
                  <a:t>-Algebra auf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AT" dirty="0" smtClean="0"/>
                  <a:t> sodass alle Abbildungen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de-AT" dirty="0" smtClean="0"/>
                  <a:t>, wobei B eine beschränkte </a:t>
                </a:r>
                <a:r>
                  <a:rPr lang="de-AT" dirty="0" err="1" smtClean="0"/>
                  <a:t>Borelmenge</a:t>
                </a:r>
                <a:r>
                  <a:rPr lang="de-AT" dirty="0" smtClean="0"/>
                  <a:t> ist, messbar sind.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∈[0,1]</m:t>
                        </m:r>
                      </m:sub>
                    </m:sSub>
                  </m:oMath>
                </a14:m>
                <a:r>
                  <a:rPr lang="de-AT" dirty="0" smtClean="0"/>
                  <a:t> induziert zufälliges Zählmaß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AT" dirty="0" smtClean="0"/>
                  <a:t>, d.h. für festes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de-AT" dirty="0" smtClean="0"/>
                  <a:t> und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⊂[0,1]</m:t>
                    </m:r>
                  </m:oMath>
                </a14:m>
                <a:r>
                  <a:rPr lang="de-AT" dirty="0" smtClean="0"/>
                  <a:t>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de-AT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AT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de-AT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endParaRPr lang="de-AT" dirty="0"/>
              </a:p>
              <a:p>
                <a:endParaRPr lang="de-AT" dirty="0"/>
              </a:p>
              <a:p>
                <a:endParaRPr lang="de-AT" dirty="0"/>
              </a:p>
              <a:p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18302"/>
            <a:ext cx="10058400" cy="45550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Autor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 smtClean="0"/>
              <a:t>Sekretärinnenproblem</a:t>
            </a:r>
            <a:r>
              <a:rPr lang="de-AT" dirty="0" smtClean="0"/>
              <a:t> (</a:t>
            </a:r>
            <a:r>
              <a:rPr lang="de-AT" dirty="0" err="1" smtClean="0"/>
              <a:t>best</a:t>
            </a:r>
            <a:r>
              <a:rPr lang="de-AT" dirty="0" smtClean="0"/>
              <a:t> </a:t>
            </a:r>
            <a:r>
              <a:rPr lang="de-AT" dirty="0" err="1" smtClean="0"/>
              <a:t>choice</a:t>
            </a:r>
            <a:r>
              <a:rPr lang="de-AT" dirty="0" smtClean="0"/>
              <a:t> problem)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Probleme für stochastisches 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Zeitstetiges Modell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Hauptsatz des Artikels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/>
              <a:t>Beweis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Beweisidee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Proportionale Inkremente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Odds-Strategie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 smtClean="0"/>
              <a:t>/</a:t>
            </a:r>
            <a:r>
              <a:rPr lang="de-AT" dirty="0" err="1" smtClean="0"/>
              <a:t>Bruss</a:t>
            </a:r>
            <a:r>
              <a:rPr lang="de-AT" dirty="0" smtClean="0"/>
              <a:t>-Algorithmus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  <a:p>
            <a:pPr>
              <a:buFont typeface="Arial" panose="020B0604020202020204" pitchFamily="34" charset="0"/>
              <a:buChar char="•"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6402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Intensitätsmaß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AT" u="sng" dirty="0" smtClean="0"/>
                  <a:t>Intensitätsmaß: </a:t>
                </a:r>
                <a:r>
                  <a:rPr lang="de-AT" dirty="0" smtClean="0"/>
                  <a:t>Maß, dass einem zufälligen Maß zugeordnet wird. Das Intensitätsmaß einer Menge ist der Erwartungswert des zufälligen Maßes der Menge.</a:t>
                </a:r>
              </a:p>
              <a:p>
                <a:r>
                  <a:rPr lang="de-AT" dirty="0" smtClean="0"/>
                  <a:t>Notation: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𝐸𝑋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u="sng" dirty="0" smtClean="0"/>
                  <a:t>Beweisfehler: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Für Anwendung der verallgemeinerten Variante des Odds-Strategie darf das Intensitätsmaß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nicht zufällig sein, bzw.  soll unabhängig von der Vergangenheit sein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de-AT" b="0" i="0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de-AT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0" dirty="0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e-AT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/>
                  <a:t>f</a:t>
                </a:r>
                <a:r>
                  <a:rPr lang="de-AT" dirty="0" smtClean="0"/>
                  <a:t>alsch:      </a:t>
                </a:r>
                <a14:m>
                  <m:oMath xmlns:m="http://schemas.openxmlformats.org/officeDocument/2006/math">
                    <m:r>
                      <a:rPr lang="de-AT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AT" dirty="0" smtClean="0"/>
                  <a:t>      ⇒    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de-AT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/>
                  <a:t>r</a:t>
                </a:r>
                <a:r>
                  <a:rPr lang="de-AT" dirty="0" smtClean="0"/>
                  <a:t>ichtig:   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de-AT" dirty="0" smtClean="0"/>
                  <a:t>           ⇒     nur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AT" dirty="0" smtClean="0"/>
                  <a:t> unabhängig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AT" dirty="0" smtClean="0"/>
                  <a:t> (=</a:t>
                </a:r>
                <a:r>
                  <a:rPr lang="de-AT" dirty="0" err="1" smtClean="0"/>
                  <a:t>ZV,zufällig</a:t>
                </a:r>
                <a:r>
                  <a:rPr lang="de-AT" dirty="0" smtClean="0"/>
                  <a:t>)</a:t>
                </a:r>
              </a:p>
              <a:p>
                <a:endParaRPr lang="de-AT" dirty="0"/>
              </a:p>
              <a:p>
                <a:endParaRPr lang="de-AT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de-AT" dirty="0" smtClean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Verallgemeinerte Odds-Strategie(2020)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𝑆𝑒𝑖𝑒𝑛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𝑒𝑖𝑛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h𝑙𝑝𝑟𝑜𝑧𝑒𝑠𝑠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𝑎𝑢𝑓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𝑒𝑖𝑛𝑒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𝑍𝑢𝑓𝑎𝑙𝑙𝑠𝑧𝑒𝑖𝑡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𝑠𝑜𝑑𝑎𝑠𝑠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𝑑𝑒𝑟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𝑏𝑒𝑠𝑐h𝑟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𝑛𝑘𝑡𝑒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𝑃𝑟𝑜𝑧𝑒𝑠𝑠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𝒯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𝑢𝑛𝑎𝑏h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𝑛𝑔𝑖𝑔𝑒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𝐼𝑛𝑘𝑟𝑒𝑚𝑒𝑛𝑡𝑒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h𝑎𝑡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𝑏𝑒𝑧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𝑔𝑙𝑖𝑐h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𝑒𝑖𝑛𝑒𝑠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𝑣𝑜𝑟h𝑒𝑟𝑠𝑒h𝑏𝑎𝑟𝑒𝑛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𝑛𝑖𝑐h𝑡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𝑧𝑢𝑓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𝑙𝑙𝑖𝑔𝑒𝑛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𝐼𝑛𝑡𝑒𝑛𝑠𝑖𝑡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𝑡𝑠𝑚𝑎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𝒯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𝑊𝑒𝑖𝑡𝑒𝑟𝑠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𝑠𝑒𝑖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𝑎𝑢𝑓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𝑅𝑖𝑒𝑚𝑎𝑛𝑛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𝑖𝑛𝑡𝑒𝑔𝑟𝑖𝑒𝑟𝑏𝑎𝑟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∞.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𝐷𝑎𝑛𝑛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𝑖𝑠𝑡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𝑑𝑖𝑒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𝑆𝑡𝑟𝑎𝑡𝑒𝑔𝑖𝑒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𝑏𝑒𝑖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𝑑𝑒𝑟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𝑒𝑟𝑠𝑡𝑒𝑛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𝑆𝑝𝑟𝑢𝑛𝑔</m:t>
                    </m:r>
                    <m:r>
                      <m:rPr>
                        <m:sty m:val="p"/>
                      </m:rPr>
                      <a:rPr lang="de-A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zeit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𝑚𝑖𝑡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de-AT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nary>
                    </m:oMath>
                  </m:oMathPara>
                </a14:m>
                <a:endParaRPr lang="de-AT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𝑧𝑢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𝑠𝑡𝑜𝑝𝑝𝑒𝑛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𝑑𝑖𝑒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𝑜𝑝𝑡𝑖𝑚𝑎𝑙𝑒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𝑆𝑡𝑟𝑎𝑡𝑒𝑔𝑖𝑒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𝑢𝑚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𝑑𝑒𝑟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𝑙𝑒𝑡𝑧𝑡𝑒𝑛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𝑆𝑝𝑟𝑢𝑛𝑔𝑧𝑒𝑖𝑡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𝑣𝑜𝑛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𝑧𝑢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𝑠𝑡𝑜𝑝𝑝𝑒𝑛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AT" b="0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de-AT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AT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)≤1</m:t>
                        </m:r>
                      </m:e>
                    </m:nary>
                    <m:r>
                      <a:rPr lang="de-AT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de-AT" b="0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u="sng" dirty="0"/>
                  <a:t>Dezember </a:t>
                </a:r>
                <a:r>
                  <a:rPr lang="de-AT" u="sng" dirty="0" smtClean="0"/>
                  <a:t>2020:</a:t>
                </a:r>
                <a:r>
                  <a:rPr lang="de-AT" dirty="0" smtClean="0"/>
                  <a:t> Beweis, dass 1/e-Strategie nicht optimal ist </a:t>
                </a:r>
                <a:endParaRPr lang="de-AT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b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-528860"/>
            <a:ext cx="10058400" cy="1450757"/>
          </a:xfrm>
        </p:spPr>
        <p:txBody>
          <a:bodyPr/>
          <a:lstStyle/>
          <a:p>
            <a:r>
              <a:rPr lang="de-AT" dirty="0" smtClean="0"/>
              <a:t>Problem der letzten Ankunft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063414"/>
                <a:ext cx="10058400" cy="4023360"/>
              </a:xfrm>
            </p:spPr>
            <p:txBody>
              <a:bodyPr>
                <a:normAutofit fontScale="92500"/>
              </a:bodyPr>
              <a:lstStyle/>
              <a:p>
                <a:r>
                  <a:rPr lang="de-AT" dirty="0" smtClean="0"/>
                  <a:t>Ziel ist es, bei der letzten Ankunft desselben (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de-AT" dirty="0" smtClean="0"/>
                  <a:t>) Zählprozesses aus dem zeitstetigen Modell zu stoppen. (2012)</a:t>
                </a:r>
              </a:p>
              <a:p>
                <a:endParaRPr lang="de-AT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Optimale Stoppzeit(Sprungzeit)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AT" b="0" dirty="0" smtClean="0"/>
              </a:p>
              <a:p>
                <a:pPr marL="0" indent="0">
                  <a:buNone/>
                </a:pPr>
                <a:r>
                  <a:rPr lang="de-AT" dirty="0" smtClean="0"/>
                  <a:t>muss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de-AT" dirty="0" smtClean="0"/>
                  <a:t> erfüllen.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Stoppzeit abhängig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und daher</a:t>
                </a:r>
              </a:p>
              <a:p>
                <a:pPr marL="0" indent="0">
                  <a:buNone/>
                </a:pPr>
                <a:r>
                  <a:rPr lang="de-AT" dirty="0" smtClean="0"/>
                  <a:t> abhängig von der Vergangenheit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063414"/>
                <a:ext cx="10058400" cy="4023360"/>
              </a:xfrm>
              <a:blipFill rotWithShape="0"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1517302"/>
            <a:ext cx="6380480" cy="53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Autor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6491"/>
          </a:xfrm>
        </p:spPr>
        <p:txBody>
          <a:bodyPr/>
          <a:lstStyle/>
          <a:p>
            <a:r>
              <a:rPr lang="de-AT" sz="2800" dirty="0" smtClean="0"/>
              <a:t>Franz Thomas </a:t>
            </a:r>
            <a:r>
              <a:rPr lang="de-AT" sz="2800" dirty="0" err="1" smtClean="0"/>
              <a:t>Bruss</a:t>
            </a:r>
            <a:r>
              <a:rPr lang="de-AT" sz="2800" dirty="0" smtClean="0"/>
              <a:t>(1949 in </a:t>
            </a:r>
            <a:r>
              <a:rPr lang="de-AT" sz="2800" dirty="0" err="1" smtClean="0"/>
              <a:t>Kleinblittersdorf</a:t>
            </a:r>
            <a:r>
              <a:rPr lang="de-AT" sz="2800" dirty="0" smtClean="0"/>
              <a:t>, 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/>
              <a:t> </a:t>
            </a:r>
            <a:r>
              <a:rPr lang="de-AT" sz="2400" dirty="0" err="1" smtClean="0"/>
              <a:t>emerierter</a:t>
            </a:r>
            <a:r>
              <a:rPr lang="de-AT" sz="2400" dirty="0" smtClean="0"/>
              <a:t> Professor an der </a:t>
            </a:r>
            <a:r>
              <a:rPr lang="de-AT" sz="2400" dirty="0" err="1" smtClean="0"/>
              <a:t>Université</a:t>
            </a:r>
            <a:r>
              <a:rPr lang="de-AT" sz="2400" dirty="0" smtClean="0"/>
              <a:t> </a:t>
            </a:r>
            <a:r>
              <a:rPr lang="de-AT" sz="2400" dirty="0" err="1"/>
              <a:t>libre</a:t>
            </a:r>
            <a:r>
              <a:rPr lang="de-AT" sz="2400" dirty="0"/>
              <a:t> de </a:t>
            </a:r>
            <a:r>
              <a:rPr lang="de-AT" sz="2400" dirty="0" smtClean="0"/>
              <a:t>Bruxelles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Viele Preise, z.B. von der 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Spezialgebiet Wahrscheinlichkeitstheorie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1984 1/e-Gesetz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2000 Odds-Strategie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2012 Problem der letzten Ankunft (</a:t>
            </a:r>
            <a:r>
              <a:rPr lang="de-AT" sz="2400" dirty="0" err="1" smtClean="0"/>
              <a:t>l.a.p</a:t>
            </a:r>
            <a:r>
              <a:rPr lang="de-AT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400" dirty="0" smtClean="0"/>
              <a:t>2020 Beweis der offenen Frage aus 1984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de-AT" sz="28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89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Sekretärinnenproblem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8392"/>
          </a:xfrm>
        </p:spPr>
        <p:txBody>
          <a:bodyPr/>
          <a:lstStyle/>
          <a:p>
            <a:r>
              <a:rPr lang="de-AT" dirty="0" smtClean="0"/>
              <a:t>Auch Heiratsproblem genannt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n Kandidaten für eine Stelle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err="1" smtClean="0"/>
              <a:t>Kanditaten</a:t>
            </a:r>
            <a:r>
              <a:rPr lang="de-AT" dirty="0" smtClean="0"/>
              <a:t> haben eine Rangordnung (Bester, Zweitbester,…Schlechtester)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Ränge unbekannt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Reihenfolge der </a:t>
            </a:r>
            <a:r>
              <a:rPr lang="de-AT" dirty="0" err="1" smtClean="0"/>
              <a:t>Kanditaten</a:t>
            </a:r>
            <a:r>
              <a:rPr lang="de-AT" dirty="0" smtClean="0"/>
              <a:t> permutiert, jede Permutation gleich wahrscheinlich (1/n!)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err="1" smtClean="0"/>
              <a:t>Kanditaten</a:t>
            </a:r>
            <a:r>
              <a:rPr lang="de-AT" dirty="0" smtClean="0"/>
              <a:t> werden nacheinander betrachtet(Bewerbungsgespräch, aktuelle Beziehung)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Relative Ränge der betrachteten Kandidaten bekannt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Nach jeder Betrachtung muss Annahme oder Ablehnung entschieden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/>
              <a:t>Entscheidung unwiderruflich</a:t>
            </a:r>
          </a:p>
          <a:p>
            <a:pPr marL="0" indent="0">
              <a:buNone/>
            </a:pPr>
            <a:r>
              <a:rPr lang="de-AT" dirty="0" smtClean="0"/>
              <a:t>	</a:t>
            </a:r>
            <a:r>
              <a:rPr lang="de-AT" b="1" dirty="0" smtClean="0"/>
              <a:t>Ziel: </a:t>
            </a:r>
            <a:r>
              <a:rPr lang="de-AT" dirty="0" smtClean="0"/>
              <a:t>Wahrscheinlichkeit, den besten Kandidaten auszuwählen, soll maximiert werden.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6366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Sekretärinnenproblem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de-AT" u="sng" dirty="0" smtClean="0"/>
                  <a:t>Renyis Theorie über relative Ränge(1962):</a:t>
                </a:r>
              </a:p>
              <a:p>
                <a:pPr marL="0" indent="0">
                  <a:buNone/>
                </a:pPr>
                <a:r>
                  <a:rPr lang="de-AT" dirty="0" smtClean="0"/>
                  <a:t>Bezeichne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de-AT" b="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→{1,..,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AT" b="0" dirty="0" smtClean="0"/>
                  <a:t> die Zufallsvariable, die den relativen Rang bei der j-</a:t>
                </a:r>
                <a:r>
                  <a:rPr lang="de-AT" b="0" dirty="0" err="1" smtClean="0"/>
                  <a:t>ten</a:t>
                </a:r>
                <a:r>
                  <a:rPr lang="de-AT" b="0" dirty="0" smtClean="0"/>
                  <a:t> Beobachtung beschreibt. Dann gilt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AT" dirty="0" smtClean="0"/>
                  <a:t> sind unabhängig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      ∀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   1≤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AT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Insbesondere ist die WK, bei der j-</a:t>
                </a:r>
                <a:r>
                  <a:rPr lang="de-AT" dirty="0" err="1" smtClean="0"/>
                  <a:t>ten</a:t>
                </a:r>
                <a:r>
                  <a:rPr lang="de-AT" dirty="0" smtClean="0"/>
                  <a:t> Beobachtung einen „Rekord“(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de-AT" dirty="0" smtClean="0"/>
                  <a:t> zu verzeichnen, 1/j unabhängig von der Vergangenheit.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endParaRPr lang="de-AT" dirty="0" smtClean="0"/>
              </a:p>
              <a:p>
                <a:endParaRPr lang="de-AT" dirty="0" smtClean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95747"/>
            <a:ext cx="10058400" cy="1450757"/>
          </a:xfrm>
        </p:spPr>
        <p:txBody>
          <a:bodyPr/>
          <a:lstStyle/>
          <a:p>
            <a:r>
              <a:rPr lang="de-AT" dirty="0" err="1" smtClean="0"/>
              <a:t>Sekretärinnenproblem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824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de-AT" sz="2100" u="sng" dirty="0" smtClean="0"/>
                  <a:t>Odds-Strategie(2000):</a:t>
                </a: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𝑆𝑒𝑖𝑒𝑛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𝑢𝑛𝑎𝑏h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𝑛𝑔𝑖𝑔𝑒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𝐵𝑒𝑟𝑛𝑜𝑢𝑙𝑙𝑖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𝑍𝑉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𝑚𝑖𝑡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    1≤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)≔ 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𝐷𝑖𝑒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𝑤𝑒𝑟𝑑𝑒𝑛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𝑤𝑖𝑒𝑑𝑒𝑟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𝑑𝑒𝑟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𝑅𝑒𝑖h𝑒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𝑛𝑎𝑐h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𝑏𝑒𝑜𝑏𝑎𝑐h𝑡𝑒𝑡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𝐷𝑖𝑒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𝑊𝑎h𝑟𝑠𝑐h𝑒𝑖𝑛𝑙𝑖𝑐h𝑘𝑒𝑖𝑡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𝑏𝑒𝑖𝑚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𝑙𝑒𝑡𝑧𝑡𝑒𝑛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𝐸𝑟𝑓𝑜𝑙𝑔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𝑧𝑢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𝑠𝑡𝑜𝑝𝑝𝑒𝑛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𝑤𝑖𝑟𝑑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𝑚𝑎𝑥𝑖𝑚𝑖𝑒𝑟𝑡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𝑚𝑖𝑡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𝑑𝑒𝑟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𝑓𝑜𝑙𝑔𝑒𝑛𝑑𝑒𝑛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𝑆𝑡𝑟𝑎𝑡𝑒𝑔𝑖𝑒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𝐵𝑒𝑖𝑚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𝑒𝑟𝑠𝑡𝑒𝑛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𝑚𝑖𝑡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𝑢𝑛𝑑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𝑤𝑖𝑟𝑑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𝑔𝑒𝑠𝑡𝑜𝑝𝑝𝑡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b="0" i="1" dirty="0" smtClean="0">
                          <a:latin typeface="Cambria Math" panose="02040503050406030204" pitchFamily="18" charset="0"/>
                        </a:rPr>
                        <m:t>𝑤𝑜𝑏𝑒𝑖</m:t>
                      </m:r>
                    </m:oMath>
                  </m:oMathPara>
                </a14:m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de-AT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A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AT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A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</a:rPr>
                                        <m:t>1,..,</m:t>
                                      </m:r>
                                      <m:r>
                                        <a:rPr lang="de-A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de-AT" i="1">
                                      <a:latin typeface="Cambria Math" panose="02040503050406030204" pitchFamily="18" charset="0"/>
                                    </a:rPr>
                                    <m:t>:   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AT" b="0" i="1" smtClean="0">
                                      <a:latin typeface="Cambria Math" panose="02040503050406030204" pitchFamily="18" charset="0"/>
                                    </a:rPr>
                                    <m:t>)≥1</m:t>
                                  </m:r>
                                </m:e>
                              </m:d>
                              <m:r>
                                <a:rPr lang="de-AT" b="0" i="1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(1)≥1</m:t>
                              </m:r>
                            </m:e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1                                                                            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𝑠𝑜𝑛𝑠𝑡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A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𝐷𝑖𝑒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𝐸𝑟𝑓𝑜𝑙𝑔𝑠𝑤𝑎h𝑟𝑠𝑐h𝑒𝑖𝑛𝑙𝑖𝑐h𝑘𝑒𝑖𝑡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𝑑𝑖𝑒𝑠𝑒𝑟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𝑜𝑝𝑡𝑖𝑚𝑎𝑙𝑒𝑛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𝑆𝑡𝑟𝑎𝑡𝑒𝑔𝑖𝑒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𝑏𝑒𝑡𝑟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)∙</m:t>
                      </m:r>
                      <m:nary>
                        <m:naryPr>
                          <m:chr m:val="∏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A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A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𝐹𝑎𝑙𝑙𝑠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(1)≥1 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𝑑𝑎𝑛𝑛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𝑔𝑖𝑙𝑡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   (2003)</m:t>
                      </m:r>
                    </m:oMath>
                  </m:oMathPara>
                </a14:m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82498"/>
              </a:xfrm>
              <a:blipFill rotWithShape="0">
                <a:blip r:embed="rId2"/>
                <a:stretch>
                  <a:fillRect l="-1273" t="-18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0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Sekretärinnenproblem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6099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AT" dirty="0" smtClean="0"/>
                  <a:t>Angenommen wir nehmen den j-</a:t>
                </a:r>
                <a:r>
                  <a:rPr lang="de-AT" dirty="0" err="1" smtClean="0"/>
                  <a:t>ten</a:t>
                </a:r>
                <a:r>
                  <a:rPr lang="de-AT" dirty="0" smtClean="0"/>
                  <a:t> Kandidaten an.</a:t>
                </a:r>
              </a:p>
              <a:p>
                <a:pPr marL="0" indent="0">
                  <a:buNone/>
                </a:pPr>
                <a:r>
                  <a:rPr lang="de-AT" b="1" dirty="0" smtClean="0"/>
                  <a:t>Fall 1: </a:t>
                </a:r>
                <a:r>
                  <a:rPr lang="de-AT" dirty="0" smtClean="0"/>
                  <a:t>j-</a:t>
                </a:r>
                <a:r>
                  <a:rPr lang="de-AT" dirty="0" err="1" smtClean="0"/>
                  <a:t>te</a:t>
                </a:r>
                <a:r>
                  <a:rPr lang="de-AT" dirty="0" smtClean="0"/>
                  <a:t> Kandidat ist tatsächlich der beste Kandidat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e-AT" dirty="0" smtClean="0"/>
                  <a:t> relative Rang</a:t>
                </a:r>
              </a:p>
              <a:p>
                <a:pPr marL="0" indent="0">
                  <a:buNone/>
                </a:pP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dirty="0" smtClean="0"/>
                  <a:t> hat Wert 1 und für alle folgenden Kandidaten k&gt;j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AT" dirty="0" smtClean="0"/>
                  <a:t>.</a:t>
                </a:r>
              </a:p>
              <a:p>
                <a:pPr marL="0" indent="0">
                  <a:buNone/>
                </a:pPr>
                <a:r>
                  <a:rPr lang="de-AT" b="1" dirty="0" smtClean="0"/>
                  <a:t>Fall 2: </a:t>
                </a:r>
                <a:r>
                  <a:rPr lang="de-AT" dirty="0" smtClean="0"/>
                  <a:t>j-</a:t>
                </a:r>
                <a:r>
                  <a:rPr lang="de-AT" dirty="0" err="1" smtClean="0"/>
                  <a:t>te</a:t>
                </a:r>
                <a:r>
                  <a:rPr lang="de-AT" dirty="0" smtClean="0"/>
                  <a:t> Kandidat ist nicht der beste Kandidat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e-AT" dirty="0" smtClean="0"/>
                  <a:t> entweder war der relative Rang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de-AT" dirty="0" smtClean="0"/>
                  <a:t>und danach ist ein weiterer Kandidat k&gt;j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de-AT" dirty="0" smtClean="0"/>
                  <a:t> gekommen oder der relative Rang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dirty="0" smtClean="0"/>
                  <a:t> ist nie 1 gewesen.</a:t>
                </a:r>
              </a:p>
              <a:p>
                <a:pPr marL="0" indent="0">
                  <a:buNone/>
                </a:pPr>
                <a:r>
                  <a:rPr lang="de-AT" dirty="0"/>
                  <a:t>⇒ </a:t>
                </a:r>
                <a:r>
                  <a:rPr lang="de-AT" dirty="0" err="1"/>
                  <a:t>Sekretärinnenproblem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e-AT" dirty="0" smtClean="0"/>
                  <a:t> für die unabhängigen ZV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 ..,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AT" dirty="0" smtClean="0"/>
                  <a:t> wird letzter Index k gefunden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AT" dirty="0" smtClean="0"/>
                  <a:t>.</a:t>
                </a:r>
              </a:p>
              <a:p>
                <a:pPr marL="0" indent="0">
                  <a:buNone/>
                </a:pPr>
                <a:r>
                  <a:rPr lang="de-AT" b="0" dirty="0" smtClean="0"/>
                  <a:t>Seien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𝐵𝑒𝑟𝑛𝑜𝑢𝑙𝑙𝑖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𝑍𝑉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 smtClean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AT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1                     </m:t>
                            </m:r>
                            <m:sSub>
                              <m:sSub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𝑠𝑜𝑛𝑠𝑡</m:t>
                            </m:r>
                          </m:e>
                        </m:eqArr>
                      </m:e>
                    </m:d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⇒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de-AT" b="0" i="0" smtClean="0"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de-AT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de-AT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, ..,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de-A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unabh</m:t>
                    </m:r>
                    <m:r>
                      <a:rPr lang="de-AT" b="0" i="0" smtClean="0">
                        <a:latin typeface="Cambria Math" panose="02040503050406030204" pitchFamily="18" charset="0"/>
                      </a:rPr>
                      <m:t>ä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ngig</m:t>
                    </m:r>
                  </m:oMath>
                </a14:m>
                <a:r>
                  <a:rPr lang="de-AT" dirty="0" smtClean="0"/>
                  <a:t>     ⇒  Anwendung Odds-Strategie</a:t>
                </a:r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609930"/>
              </a:xfrm>
              <a:blipFill rotWithShape="0">
                <a:blip r:embed="rId3"/>
                <a:stretch>
                  <a:fillRect l="-1515" t="-1455" r="-9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7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5926"/>
          <a:stretch/>
        </p:blipFill>
        <p:spPr>
          <a:xfrm>
            <a:off x="835535" y="24024"/>
            <a:ext cx="7851265" cy="6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Probleme für stochastisches </a:t>
            </a:r>
            <a:r>
              <a:rPr lang="de-AT" dirty="0" smtClean="0"/>
              <a:t>N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144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AT" dirty="0" smtClean="0"/>
                  <a:t>Zusammengefasst: </a:t>
                </a:r>
              </a:p>
              <a:p>
                <a:r>
                  <a:rPr lang="de-AT" dirty="0" smtClean="0"/>
                  <a:t>Für gegebenes, deterministisches n ist die optimale Lösung bekannt, indem die ersten </a:t>
                </a:r>
                <a:endParaRPr lang="de-A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≈37%∙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AT" dirty="0" smtClean="0"/>
                  <a:t> Kandidaten abgelehnt werden und ab dann der nächstbeste Kandidat akzeptiert wird.</a:t>
                </a:r>
              </a:p>
              <a:p>
                <a:r>
                  <a:rPr lang="de-AT" dirty="0" smtClean="0"/>
                  <a:t>Frage: Gibt es eine optimale Lösung für unbekanntes, stochastisches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de-AT" dirty="0" smtClean="0"/>
                  <a:t> ? 37%-Regel?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/>
                  <a:t>Ansatz: Verteilung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AT" dirty="0"/>
                  <a:t> bekannt, </a:t>
                </a:r>
                <a:r>
                  <a:rPr lang="de-AT" dirty="0" smtClean="0"/>
                  <a:t>    </a:t>
                </a:r>
                <a:r>
                  <a:rPr lang="de-AT" dirty="0" err="1" smtClean="0"/>
                  <a:t>Presman&amp;Sonin</a:t>
                </a:r>
                <a:r>
                  <a:rPr lang="de-AT" dirty="0" smtClean="0"/>
                  <a:t>(1972</a:t>
                </a:r>
                <a:r>
                  <a:rPr lang="de-AT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AT" dirty="0"/>
                  <a:t>Lösungen nur für spezielle Verteilungen gefunden, </a:t>
                </a:r>
                <a:r>
                  <a:rPr lang="de-AT" dirty="0" err="1"/>
                  <a:t>z.b</a:t>
                </a:r>
                <a:r>
                  <a:rPr lang="de-AT" dirty="0"/>
                  <a:t> für </a:t>
                </a:r>
                <a:r>
                  <a:rPr lang="de-AT" dirty="0" err="1"/>
                  <a:t>Poisson</a:t>
                </a:r>
                <a:r>
                  <a:rPr lang="de-AT" dirty="0"/>
                  <a:t>, Gleichverteilung, Geometrisch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AT" dirty="0"/>
                  <a:t>Probleme mit sogenannten „</a:t>
                </a:r>
                <a:r>
                  <a:rPr lang="de-AT" dirty="0" err="1"/>
                  <a:t>Stopping</a:t>
                </a:r>
                <a:r>
                  <a:rPr lang="de-AT" dirty="0"/>
                  <a:t> Islands“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Für beliebiges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AT" dirty="0" smtClean="0"/>
                  <a:t> kann eine ungünstige Verteilung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ℙ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=1,2,..</m:t>
                        </m:r>
                      </m:sub>
                    </m:sSub>
                  </m:oMath>
                </a14:m>
                <a:r>
                  <a:rPr lang="de-AT" dirty="0" smtClean="0"/>
                  <a:t> gefunden werden,      	sodass die optimale Erfolgswahrscheinlichkeit </a:t>
                </a:r>
                <a14:m>
                  <m:oMath xmlns:m="http://schemas.openxmlformats.org/officeDocument/2006/math">
                    <m:r>
                      <a:rPr lang="de-AT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AT" dirty="0" smtClean="0"/>
                  <a:t> ist,     Abdel-Hamid (1982)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dirty="0" smtClean="0"/>
                  <a:t>Ansatz: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AT" dirty="0" smtClean="0"/>
                  <a:t> beschränkt, Minimax-Optimalität, Erfolgswahrscheinlichkeit von Ordnung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AT" dirty="0" smtClean="0"/>
              </a:p>
              <a:p>
                <a:pPr marL="201168" lvl="1" indent="0">
                  <a:buNone/>
                </a:pPr>
                <a:endParaRPr lang="de-AT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AT" dirty="0" smtClean="0"/>
              </a:p>
              <a:p>
                <a:endParaRPr lang="de-AT" dirty="0" smtClean="0"/>
              </a:p>
              <a:p>
                <a:endParaRPr lang="de-AT" dirty="0" smtClean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14426"/>
              </a:xfrm>
              <a:blipFill rotWithShape="0">
                <a:blip r:embed="rId3"/>
                <a:stretch>
                  <a:fillRect l="-1515" t="-202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5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440</Words>
  <Application>Microsoft Office PowerPoint</Application>
  <PresentationFormat>Breitbild</PresentationFormat>
  <Paragraphs>201</Paragraphs>
  <Slides>22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Rückblick</vt:lpstr>
      <vt:lpstr>The 1/e-strategy is the unique optimal strategy for the best-choice problem under no information.</vt:lpstr>
      <vt:lpstr>Inhalt</vt:lpstr>
      <vt:lpstr>Autor</vt:lpstr>
      <vt:lpstr>Sekretärinnenproblem</vt:lpstr>
      <vt:lpstr>Sekretärinnenproblem</vt:lpstr>
      <vt:lpstr>Sekretärinnenproblem</vt:lpstr>
      <vt:lpstr>Sekretärinnenproblem</vt:lpstr>
      <vt:lpstr>PowerPoint-Präsentation</vt:lpstr>
      <vt:lpstr>Probleme für stochastisches N</vt:lpstr>
      <vt:lpstr>Zeitstetiges Modell(unified approach,1984)</vt:lpstr>
      <vt:lpstr>Zeitstetiges Modell</vt:lpstr>
      <vt:lpstr>Zeitstetiges Modell</vt:lpstr>
      <vt:lpstr>Zeitstetiges Modell</vt:lpstr>
      <vt:lpstr>Hauptsatz des Artikels</vt:lpstr>
      <vt:lpstr>Beweisidee</vt:lpstr>
      <vt:lpstr>Proportionale Inkremente</vt:lpstr>
      <vt:lpstr>Proportionale Inkremente</vt:lpstr>
      <vt:lpstr>Proportionale Inkremente</vt:lpstr>
      <vt:lpstr>Zufälliges Maß </vt:lpstr>
      <vt:lpstr>Intensitätsmaß</vt:lpstr>
      <vt:lpstr>Verallgemeinerte Odds-Strategie(2020)</vt:lpstr>
      <vt:lpstr>Problem der letzten Ankunft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Leidl</dc:creator>
  <cp:lastModifiedBy>Michael Leidl</cp:lastModifiedBy>
  <cp:revision>161</cp:revision>
  <dcterms:created xsi:type="dcterms:W3CDTF">2020-12-29T01:47:28Z</dcterms:created>
  <dcterms:modified xsi:type="dcterms:W3CDTF">2021-02-02T20:39:21Z</dcterms:modified>
</cp:coreProperties>
</file>